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809" r:id="rId2"/>
    <p:sldMasterId id="2147483901" r:id="rId3"/>
    <p:sldMasterId id="2147483916" r:id="rId4"/>
    <p:sldMasterId id="2147483922" r:id="rId5"/>
    <p:sldMasterId id="2147484059" r:id="rId6"/>
    <p:sldMasterId id="2147484062" r:id="rId7"/>
    <p:sldMasterId id="2147484099" r:id="rId8"/>
    <p:sldMasterId id="2147484171" r:id="rId9"/>
    <p:sldMasterId id="2147484230" r:id="rId10"/>
    <p:sldMasterId id="2147484235" r:id="rId11"/>
  </p:sldMasterIdLst>
  <p:notesMasterIdLst>
    <p:notesMasterId r:id="rId29"/>
  </p:notesMasterIdLst>
  <p:sldIdLst>
    <p:sldId id="3389" r:id="rId12"/>
    <p:sldId id="3390" r:id="rId13"/>
    <p:sldId id="3391" r:id="rId14"/>
    <p:sldId id="285" r:id="rId15"/>
    <p:sldId id="3379" r:id="rId16"/>
    <p:sldId id="268" r:id="rId17"/>
    <p:sldId id="299" r:id="rId18"/>
    <p:sldId id="265" r:id="rId19"/>
    <p:sldId id="300" r:id="rId20"/>
    <p:sldId id="3380" r:id="rId21"/>
    <p:sldId id="287" r:id="rId22"/>
    <p:sldId id="288" r:id="rId23"/>
    <p:sldId id="289" r:id="rId24"/>
    <p:sldId id="3381" r:id="rId25"/>
    <p:sldId id="3382" r:id="rId26"/>
    <p:sldId id="3387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4428" autoAdjust="0"/>
  </p:normalViewPr>
  <p:slideViewPr>
    <p:cSldViewPr snapToGrid="0">
      <p:cViewPr varScale="1">
        <p:scale>
          <a:sx n="81" d="100"/>
          <a:sy n="81" d="100"/>
        </p:scale>
        <p:origin x="-2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9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96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3554C2-3A88-4873-ACF6-0EEDC6101E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96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1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8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5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6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0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6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557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9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26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28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9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0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821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=""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=""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=""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=""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=""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=""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=""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=""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=""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=""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=""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=""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0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904460"/>
      </p:ext>
    </p:extLst>
  </p:cSld>
  <p:clrMapOvr>
    <a:masterClrMapping/>
  </p:clrMapOvr>
  <p:transition spd="slow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87690"/>
      </p:ext>
    </p:extLst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6344"/>
      </p:ext>
    </p:extLst>
  </p:cSld>
  <p:clrMapOvr>
    <a:masterClrMapping/>
  </p:clrMapOvr>
  <p:transition spd="slow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87351"/>
      </p:ext>
    </p:extLst>
  </p:cSld>
  <p:clrMapOvr>
    <a:masterClrMapping/>
  </p:clrMapOvr>
  <p:transition spd="slow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0F08-30E2-4E9F-8FBA-763B1B4E26B3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AAB0-7EB4-4636-BAE8-6D43F569E5F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7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188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9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8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37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1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84837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43" r:id="rId5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4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7899399" y="2995317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7344285" y="3018849"/>
            <a:ext cx="4479415" cy="3940751"/>
          </a:xfrm>
          <a:prstGeom prst="rect">
            <a:avLst/>
          </a:prstGeom>
        </p:spPr>
      </p:pic>
      <p:grpSp>
        <p:nvGrpSpPr>
          <p:cNvPr id="2" name="组合 22"/>
          <p:cNvGrpSpPr/>
          <p:nvPr/>
        </p:nvGrpSpPr>
        <p:grpSpPr>
          <a:xfrm>
            <a:off x="238991" y="838854"/>
            <a:ext cx="12397509" cy="5836303"/>
            <a:chOff x="238991" y="838854"/>
            <a:chExt cx="12397509" cy="583630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238991" y="1367559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3017885" y="3910858"/>
            <a:ext cx="2057400" cy="1917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/>
          <a:stretch/>
        </p:blipFill>
        <p:spPr>
          <a:xfrm>
            <a:off x="0" y="2617507"/>
            <a:ext cx="12192000" cy="42404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2ECAE5-563F-4969-8212-08BAE7D06F5C}"/>
              </a:ext>
            </a:extLst>
          </p:cNvPr>
          <p:cNvSpPr txBox="1"/>
          <p:nvPr/>
        </p:nvSpPr>
        <p:spPr>
          <a:xfrm>
            <a:off x="176981" y="272240"/>
            <a:ext cx="11828206" cy="4386959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PHÒNG GIÁO DỤC ĐÀO TẠO HUYỆN CỦ CHI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TRƯỜNG TIỂU HỌC LÊ VĂN THẾ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/>
              <a:cs typeface="Times New Roman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MÔN TIẾNG VIỆT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LỚP 2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TUẦN 12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ECB38F8-F041-49C5-B54A-3B8FBCFA2505}"/>
              </a:ext>
            </a:extLst>
          </p:cNvPr>
          <p:cNvSpPr txBox="1"/>
          <p:nvPr/>
        </p:nvSpPr>
        <p:spPr>
          <a:xfrm>
            <a:off x="4227161" y="5387387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defTabSz="967093">
              <a:defRPr/>
            </a:pP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3200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Lê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Thị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Hằng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Google Shape;5317;p41">
            <a:extLst>
              <a:ext uri="{FF2B5EF4-FFF2-40B4-BE49-F238E27FC236}">
                <a16:creationId xmlns="" xmlns:a16="http://schemas.microsoft.com/office/drawing/2014/main" id="{1010EC94-7D9F-4873-AB67-DB56B4EED9DA}"/>
              </a:ext>
            </a:extLst>
          </p:cNvPr>
          <p:cNvSpPr txBox="1">
            <a:spLocks/>
          </p:cNvSpPr>
          <p:nvPr/>
        </p:nvSpPr>
        <p:spPr>
          <a:xfrm>
            <a:off x="2591566" y="965912"/>
            <a:ext cx="6778815" cy="80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1219170">
              <a:buClr>
                <a:srgbClr val="29486D"/>
              </a:buClr>
              <a:defRPr/>
            </a:pPr>
            <a:r>
              <a:rPr lang="en-US" sz="3733" kern="0" dirty="0" err="1">
                <a:solidFill>
                  <a:schemeClr val="bg1"/>
                </a:solidFill>
                <a:latin typeface="VNI-Avo" pitchFamily="2" charset="0"/>
              </a:rPr>
              <a:t>Löu</a:t>
            </a:r>
            <a:r>
              <a:rPr lang="en-US" sz="3733" kern="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733" kern="0" dirty="0" err="1">
                <a:solidFill>
                  <a:schemeClr val="bg1"/>
                </a:solidFill>
                <a:latin typeface="VNI-Avo" pitchFamily="2" charset="0"/>
              </a:rPr>
              <a:t>yù</a:t>
            </a:r>
            <a:r>
              <a:rPr lang="en-US" sz="3733" kern="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733" kern="0" dirty="0" err="1">
                <a:solidFill>
                  <a:schemeClr val="bg1"/>
                </a:solidFill>
                <a:latin typeface="VNI-Avo" pitchFamily="2" charset="0"/>
              </a:rPr>
              <a:t>khi</a:t>
            </a:r>
            <a:r>
              <a:rPr lang="en-US" sz="3733" kern="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733" kern="0" dirty="0" err="1">
                <a:solidFill>
                  <a:schemeClr val="bg1"/>
                </a:solidFill>
                <a:latin typeface="VNI-Avo" pitchFamily="2" charset="0"/>
              </a:rPr>
              <a:t>trình</a:t>
            </a:r>
            <a:r>
              <a:rPr lang="en-US" sz="3733" kern="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733" kern="0" dirty="0" err="1">
                <a:solidFill>
                  <a:schemeClr val="bg1"/>
                </a:solidFill>
                <a:latin typeface="VNI-Avo" pitchFamily="2" charset="0"/>
              </a:rPr>
              <a:t>baøy</a:t>
            </a:r>
            <a:r>
              <a:rPr lang="en-US" sz="3733" kern="0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3733" kern="0" dirty="0" err="1">
                <a:solidFill>
                  <a:schemeClr val="bg1"/>
                </a:solidFill>
                <a:latin typeface="VNI-Avo" pitchFamily="2" charset="0"/>
              </a:rPr>
              <a:t>baøi</a:t>
            </a:r>
            <a:endParaRPr lang="en-US" sz="3733" kern="0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AB0F4E4-494F-45E6-9A5A-5BBB71D204A0}"/>
              </a:ext>
            </a:extLst>
          </p:cNvPr>
          <p:cNvSpPr txBox="1"/>
          <p:nvPr/>
        </p:nvSpPr>
        <p:spPr>
          <a:xfrm>
            <a:off x="1255120" y="2254509"/>
            <a:ext cx="107075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-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Luøi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vaøo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moät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oâ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khi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baét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ñaàu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vieát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8F02605-7C0D-47C9-932C-AD2F9438D579}"/>
              </a:ext>
            </a:extLst>
          </p:cNvPr>
          <p:cNvSpPr txBox="1"/>
          <p:nvPr/>
        </p:nvSpPr>
        <p:spPr>
          <a:xfrm>
            <a:off x="1255119" y="3498599"/>
            <a:ext cx="107075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-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Vieát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daáu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chaám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cuoái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caâu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.</a:t>
            </a:r>
            <a:endParaRPr lang="en-US" sz="3733" kern="0" dirty="0">
              <a:solidFill>
                <a:srgbClr val="FFFF00"/>
              </a:solidFill>
              <a:latin typeface="VNI-Avo" pitchFamily="2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F8A2C3B-1CED-473E-8B67-0F40BD01F006}"/>
              </a:ext>
            </a:extLst>
          </p:cNvPr>
          <p:cNvSpPr txBox="1"/>
          <p:nvPr/>
        </p:nvSpPr>
        <p:spPr>
          <a:xfrm>
            <a:off x="1255119" y="4650851"/>
            <a:ext cx="1029303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-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Thöû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thaùch</a:t>
            </a:r>
            <a:r>
              <a:rPr lang="en-US" sz="3733" b="1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: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Vieát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hoa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chöõ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caùi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ñaàu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caâu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vaø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teân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rieâng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maø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em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bieát</a:t>
            </a:r>
            <a:r>
              <a:rPr lang="en-US" sz="3733" kern="0" dirty="0">
                <a:solidFill>
                  <a:srgbClr val="FFFF00"/>
                </a:solidFill>
                <a:latin typeface="VNI-Avo" pitchFamily="2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6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Google Shape;5317;p41"/>
          <p:cNvSpPr txBox="1">
            <a:spLocks/>
          </p:cNvSpPr>
          <p:nvPr/>
        </p:nvSpPr>
        <p:spPr>
          <a:xfrm>
            <a:off x="2955135" y="886637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cs typeface="Calibri" panose="020F0502020204030204" pitchFamily="34" charset="0"/>
                <a:sym typeface="Gloria Hallelujah"/>
              </a:rPr>
              <a:t>Lưu ý về tư thế ngồi viết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等线" panose="020F0502020204030204"/>
              <a:sym typeface="Gloria Halleluja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338" y="2009400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5115" y="3263381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Thẳng lưng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 đặt đúng vị trí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35115" y="4517363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25 – 30cm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D09FCD5B-2BAC-4086-B288-4633CB4FA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523988" y="1506453"/>
            <a:ext cx="3880472" cy="44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93310" y="955433"/>
            <a:ext cx="2205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7864" y="2761593"/>
            <a:ext cx="5322817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Sai không quá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 lỗi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24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4243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87915" y="1665551"/>
            <a:ext cx="43140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dịu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850090" y="332149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5263538" y="332149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5676986" y="3321496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5969882" y="3755070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5963425" y="4143900"/>
            <a:ext cx="286439" cy="264405"/>
          </a:xfrm>
          <a:prstGeom prst="star5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6323" y="2344180"/>
            <a:ext cx="4310246" cy="37005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4174BD7-06A1-4927-8B1D-0F134DD6731F}"/>
              </a:ext>
            </a:extLst>
          </p:cNvPr>
          <p:cNvSpPr/>
          <p:nvPr/>
        </p:nvSpPr>
        <p:spPr>
          <a:xfrm>
            <a:off x="5442931" y="2551837"/>
            <a:ext cx="55302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54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</a:t>
            </a:r>
          </a:p>
          <a:p>
            <a:pPr algn="ctr"/>
            <a:r>
              <a:rPr lang="nl-NL" sz="54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 hoa tên người</a:t>
            </a:r>
            <a:endParaRPr lang="en-US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AB0F4E4-494F-45E6-9A5A-5BBB71D204A0}"/>
              </a:ext>
            </a:extLst>
          </p:cNvPr>
          <p:cNvSpPr txBox="1"/>
          <p:nvPr/>
        </p:nvSpPr>
        <p:spPr>
          <a:xfrm>
            <a:off x="1210691" y="1151453"/>
            <a:ext cx="977061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NI-Avo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F54F26B-4363-470E-85D8-4B854D278776}"/>
              </a:ext>
            </a:extLst>
          </p:cNvPr>
          <p:cNvSpPr/>
          <p:nvPr/>
        </p:nvSpPr>
        <p:spPr>
          <a:xfrm>
            <a:off x="3504837" y="2852164"/>
            <a:ext cx="60438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Nguyễn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/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/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685800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Trần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30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4174BD7-06A1-4927-8B1D-0F134DD6731F}"/>
              </a:ext>
            </a:extLst>
          </p:cNvPr>
          <p:cNvSpPr/>
          <p:nvPr/>
        </p:nvSpPr>
        <p:spPr>
          <a:xfrm>
            <a:off x="5972332" y="2518586"/>
            <a:ext cx="447648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nl-NL" sz="7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biệt </a:t>
            </a:r>
          </a:p>
          <a:p>
            <a:pPr lvl="0" algn="ctr"/>
            <a:r>
              <a:rPr lang="nl-NL" sz="7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ch/tr, ăc/ăt</a:t>
            </a:r>
            <a:endParaRPr kumimoji="0" lang="en-US" sz="11500" b="0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6555F4-2F46-4F7B-AA46-8A6BB5FC3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913" y="2230145"/>
            <a:ext cx="43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7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A1F519-389E-4287-8269-AB196E9491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3" t="59014" r="9623" b="6922"/>
          <a:stretch/>
        </p:blipFill>
        <p:spPr>
          <a:xfrm>
            <a:off x="236745" y="0"/>
            <a:ext cx="117185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DD8BE8-9721-4BA7-B770-0947230F2DC4}"/>
              </a:ext>
            </a:extLst>
          </p:cNvPr>
          <p:cNvSpPr txBox="1"/>
          <p:nvPr/>
        </p:nvSpPr>
        <p:spPr>
          <a:xfrm>
            <a:off x="5041138" y="896668"/>
            <a:ext cx="329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tranh</a:t>
            </a:r>
            <a:endParaRPr lang="en-US" sz="36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962DD8-3FD6-42D5-9464-FDC0CB841E9A}"/>
              </a:ext>
            </a:extLst>
          </p:cNvPr>
          <p:cNvSpPr txBox="1"/>
          <p:nvPr/>
        </p:nvSpPr>
        <p:spPr>
          <a:xfrm>
            <a:off x="6232762" y="1506831"/>
            <a:ext cx="329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chanh</a:t>
            </a:r>
            <a:endParaRPr lang="en-US" sz="36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64D11E-AE4C-4F8E-BC89-F4514DEFB73A}"/>
              </a:ext>
            </a:extLst>
          </p:cNvPr>
          <p:cNvSpPr txBox="1"/>
          <p:nvPr/>
        </p:nvSpPr>
        <p:spPr>
          <a:xfrm>
            <a:off x="3989547" y="2281813"/>
            <a:ext cx="329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Trưa</a:t>
            </a:r>
            <a:endParaRPr lang="en-US" sz="36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0CD52D-260D-49EC-81BB-3CC524E0761C}"/>
              </a:ext>
            </a:extLst>
          </p:cNvPr>
          <p:cNvSpPr txBox="1"/>
          <p:nvPr/>
        </p:nvSpPr>
        <p:spPr>
          <a:xfrm>
            <a:off x="8660448" y="2281813"/>
            <a:ext cx="3294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chưa</a:t>
            </a:r>
            <a:endParaRPr lang="en-US" sz="36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60A41C8-4796-40CE-9832-E08E3297DB98}"/>
              </a:ext>
            </a:extLst>
          </p:cNvPr>
          <p:cNvSpPr txBox="1"/>
          <p:nvPr/>
        </p:nvSpPr>
        <p:spPr>
          <a:xfrm>
            <a:off x="6984138" y="3376864"/>
            <a:ext cx="329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mặt</a:t>
            </a:r>
            <a:endParaRPr lang="en-US" sz="44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A2ECC7C-DBBA-44FC-819C-5338542D8098}"/>
              </a:ext>
            </a:extLst>
          </p:cNvPr>
          <p:cNvSpPr txBox="1"/>
          <p:nvPr/>
        </p:nvSpPr>
        <p:spPr>
          <a:xfrm>
            <a:off x="9905918" y="3388387"/>
            <a:ext cx="329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mặc</a:t>
            </a:r>
            <a:endParaRPr lang="en-US" sz="44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E304EEA-EA94-4C6D-9032-9EAB4AA8E6E3}"/>
              </a:ext>
            </a:extLst>
          </p:cNvPr>
          <p:cNvSpPr txBox="1"/>
          <p:nvPr/>
        </p:nvSpPr>
        <p:spPr>
          <a:xfrm>
            <a:off x="4236128" y="4949571"/>
            <a:ext cx="329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đặt</a:t>
            </a:r>
            <a:endParaRPr lang="en-US" sz="44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F5B3B6-47DC-426A-B91A-7C1A005BE488}"/>
              </a:ext>
            </a:extLst>
          </p:cNvPr>
          <p:cNvSpPr txBox="1"/>
          <p:nvPr/>
        </p:nvSpPr>
        <p:spPr>
          <a:xfrm>
            <a:off x="6984137" y="4960692"/>
            <a:ext cx="3294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đặc</a:t>
            </a:r>
            <a:endParaRPr lang="en-US" sz="4400" b="1" kern="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32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108767" y="3275536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3553952" y="3094932"/>
            <a:ext cx="4277444" cy="3763068"/>
          </a:xfrm>
          <a:prstGeom prst="rect">
            <a:avLst/>
          </a:prstGeom>
        </p:spPr>
      </p:pic>
      <p:grpSp>
        <p:nvGrpSpPr>
          <p:cNvPr id="2" name="组合 22"/>
          <p:cNvGrpSpPr/>
          <p:nvPr/>
        </p:nvGrpSpPr>
        <p:grpSpPr>
          <a:xfrm>
            <a:off x="237203" y="528688"/>
            <a:ext cx="12399297" cy="6146469"/>
            <a:chOff x="237203" y="528688"/>
            <a:chExt cx="12399297" cy="614646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237203" y="528688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481162" y="4397555"/>
            <a:ext cx="2057400" cy="1917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2ECAE5-563F-4969-8212-08BAE7D06F5C}"/>
              </a:ext>
            </a:extLst>
          </p:cNvPr>
          <p:cNvSpPr txBox="1"/>
          <p:nvPr/>
        </p:nvSpPr>
        <p:spPr>
          <a:xfrm>
            <a:off x="176981" y="272240"/>
            <a:ext cx="11828206" cy="3463629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CHỦ ĐIỂM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NGÔI NHÀ THỨ HAI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BÀI 2: DANH SÁCH TỔ EM</a:t>
            </a:r>
          </a:p>
          <a:p>
            <a:pPr lvl="0" algn="ctr">
              <a:buClr>
                <a:prstClr val="black"/>
              </a:buClr>
              <a:buSzPts val="2800"/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TIẾT 2: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Times New Roman" pitchFamily="18" charset="0"/>
                <a:sym typeface="Gloria Hallelujah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Nghe</a:t>
            </a:r>
            <a:r>
              <a:rPr lang="en-US" sz="4000" dirty="0" smtClean="0">
                <a:latin typeface="Arial" panose="020B0604020202020204" pitchFamily="34" charset="0"/>
              </a:rPr>
              <a:t> – </a:t>
            </a:r>
            <a:r>
              <a:rPr lang="en-US" sz="4000" dirty="0" err="1" smtClean="0">
                <a:latin typeface="Arial" panose="020B0604020202020204" pitchFamily="34" charset="0"/>
              </a:rPr>
              <a:t>viết</a:t>
            </a:r>
            <a:r>
              <a:rPr lang="en-US" sz="4000" dirty="0" smtClean="0">
                <a:latin typeface="Arial" panose="020B0604020202020204" pitchFamily="34" charset="0"/>
              </a:rPr>
              <a:t> : </a:t>
            </a:r>
            <a:r>
              <a:rPr lang="en-US" sz="4000" dirty="0" err="1" smtClean="0">
                <a:latin typeface="Arial" panose="020B0604020202020204" pitchFamily="34" charset="0"/>
              </a:rPr>
              <a:t>Bàn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tay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dịu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dàng.Bảng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chữ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</a:rPr>
              <a:t>Phân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biệt</a:t>
            </a:r>
            <a:r>
              <a:rPr lang="en-US" sz="4000" dirty="0" smtClean="0">
                <a:latin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</a:rPr>
              <a:t>ch</a:t>
            </a:r>
            <a:r>
              <a:rPr lang="en-US" sz="4000" dirty="0" smtClean="0">
                <a:latin typeface="Arial" panose="020B0604020202020204" pitchFamily="34" charset="0"/>
              </a:rPr>
              <a:t>/</a:t>
            </a:r>
            <a:r>
              <a:rPr lang="en-US" sz="4000" dirty="0" err="1" smtClean="0">
                <a:latin typeface="Arial" panose="020B0604020202020204" pitchFamily="34" charset="0"/>
              </a:rPr>
              <a:t>tr</a:t>
            </a:r>
            <a:r>
              <a:rPr lang="en-US" sz="4000" dirty="0" smtClean="0">
                <a:latin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</a:rPr>
              <a:t>ăc</a:t>
            </a:r>
            <a:r>
              <a:rPr lang="en-US" sz="4000" dirty="0" smtClean="0">
                <a:latin typeface="Arial" panose="020B0604020202020204" pitchFamily="34" charset="0"/>
              </a:rPr>
              <a:t>/</a:t>
            </a:r>
            <a:r>
              <a:rPr lang="en-US" sz="4000" dirty="0" err="1" smtClean="0">
                <a:latin typeface="Arial" panose="020B0604020202020204" pitchFamily="34" charset="0"/>
              </a:rPr>
              <a:t>ăt</a:t>
            </a:r>
            <a:r>
              <a:rPr lang="en-US" sz="4000" dirty="0" smtClean="0">
                <a:latin typeface="Arial" panose="020B0604020202020204" pitchFamily="34" charset="0"/>
              </a:rPr>
              <a:t>.</a:t>
            </a:r>
            <a:endParaRPr lang="en-US" sz="4000" dirty="0" smtClean="0">
              <a:latin typeface="Arial" panose="020B060402020202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44118" r="65625" b="1381"/>
          <a:stretch/>
        </p:blipFill>
        <p:spPr>
          <a:xfrm>
            <a:off x="9108767" y="3275536"/>
            <a:ext cx="2679775" cy="26498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10555" r="21354" b="3844"/>
          <a:stretch/>
        </p:blipFill>
        <p:spPr>
          <a:xfrm>
            <a:off x="3553952" y="3094932"/>
            <a:ext cx="4277444" cy="3763068"/>
          </a:xfrm>
          <a:prstGeom prst="rect">
            <a:avLst/>
          </a:prstGeom>
        </p:spPr>
      </p:pic>
      <p:grpSp>
        <p:nvGrpSpPr>
          <p:cNvPr id="2" name="组合 22"/>
          <p:cNvGrpSpPr/>
          <p:nvPr/>
        </p:nvGrpSpPr>
        <p:grpSpPr>
          <a:xfrm>
            <a:off x="237203" y="528688"/>
            <a:ext cx="12399297" cy="6146469"/>
            <a:chOff x="237203" y="528688"/>
            <a:chExt cx="12399297" cy="614646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10680700" y="5697257"/>
              <a:ext cx="1955800" cy="9779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850095" y="4907820"/>
              <a:ext cx="1435905" cy="717953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9772650" y="838854"/>
              <a:ext cx="1562100" cy="78105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6810375" y="1748491"/>
              <a:ext cx="1955800" cy="9779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63" t="33341" r="2396" b="42950"/>
            <a:stretch/>
          </p:blipFill>
          <p:spPr>
            <a:xfrm>
              <a:off x="237203" y="528688"/>
              <a:ext cx="1955800" cy="977900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0" t="13663" r="12961" b="18640"/>
          <a:stretch/>
        </p:blipFill>
        <p:spPr>
          <a:xfrm>
            <a:off x="481162" y="4397555"/>
            <a:ext cx="2057400" cy="1917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2ECAE5-563F-4969-8212-08BAE7D06F5C}"/>
              </a:ext>
            </a:extLst>
          </p:cNvPr>
          <p:cNvSpPr txBox="1"/>
          <p:nvPr/>
        </p:nvSpPr>
        <p:spPr>
          <a:xfrm>
            <a:off x="176981" y="272240"/>
            <a:ext cx="11828206" cy="4817846"/>
          </a:xfrm>
          <a:prstGeom prst="rect">
            <a:avLst/>
          </a:prstGeom>
          <a:noFill/>
        </p:spPr>
        <p:txBody>
          <a:bodyPr wrap="square" lIns="92486" tIns="46286" rIns="92486" bIns="46286">
            <a:spAutoFit/>
          </a:bodyPr>
          <a:lstStyle/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Yêu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cầu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cần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đạt</a:t>
            </a:r>
            <a:r>
              <a:rPr lang="en-US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: </a:t>
            </a:r>
          </a:p>
          <a:p>
            <a:pPr algn="ctr" defTabSz="6827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Nghe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-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Viết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đúng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đoạn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văn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;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luyện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viết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hoa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người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;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phân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biệt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ch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/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tr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; 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ăc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/</a:t>
            </a:r>
            <a:r>
              <a:rPr lang="en-US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ăt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en-US" sz="7200" dirty="0" smtClean="0">
              <a:latin typeface="Arial" panose="020B060402020202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153050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7" y="126459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  <a:buClr>
                <a:srgbClr val="000000"/>
              </a:buClr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1407416-4AC1-406C-B0E9-BFF1DBDC59AA}"/>
              </a:ext>
            </a:extLst>
          </p:cNvPr>
          <p:cNvSpPr/>
          <p:nvPr/>
        </p:nvSpPr>
        <p:spPr>
          <a:xfrm>
            <a:off x="820190" y="735954"/>
            <a:ext cx="1096725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rPr>
              <a:t>	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dịu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 thầy đến gần, An thì thào buồn bã</a:t>
            </a:r>
            <a:r>
              <a:rPr kumimoji="0" lang="vi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kumimoji="0" lang="vi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Thưa thầy, hôm nay em chưa chuẩn bị bài tập ạ!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 algn="just" defTabSz="68580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Thầy im lặng, nhẹ nhàng xoa đầu An, rồi vỗ nhẹ lên vai An như an ủi. Bàn tay thầy dịu dàng,  ấm áp, thương yêu. 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2793216" y="1208629"/>
            <a:ext cx="6974237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</a:pPr>
            <a:r>
              <a:rPr lang="en-US" sz="4000" dirty="0" err="1">
                <a:solidFill>
                  <a:srgbClr val="A7FF4A"/>
                </a:solidFill>
                <a:latin typeface="Arial" panose="020B0604020202020204" pitchFamily="34" charset="0"/>
              </a:rPr>
              <a:t>Đoạn</a:t>
            </a:r>
            <a:r>
              <a:rPr lang="en-US" sz="4000" dirty="0">
                <a:solidFill>
                  <a:srgbClr val="A7FF4A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Arial" panose="020B0604020202020204" pitchFamily="34" charset="0"/>
              </a:rPr>
              <a:t>văn</a:t>
            </a:r>
            <a:r>
              <a:rPr lang="en-US" sz="4000" dirty="0">
                <a:solidFill>
                  <a:srgbClr val="A7FF4A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A7FF4A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A7FF4A"/>
                </a:solidFill>
                <a:latin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A7FF4A"/>
                </a:solidFill>
                <a:latin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A7FF4A"/>
                </a:solidFill>
                <a:latin typeface="Arial" panose="020B0604020202020204" pitchFamily="34" charset="0"/>
              </a:rPr>
              <a:t>gì</a:t>
            </a:r>
            <a:r>
              <a:rPr lang="en-US" sz="4000" dirty="0">
                <a:solidFill>
                  <a:srgbClr val="A7FF4A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564022" y="2436785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 algn="l">
              <a:buClr>
                <a:prstClr val="black"/>
              </a:buClr>
            </a:pPr>
            <a:r>
              <a:rPr lang="en-US" sz="3600" dirty="0" smtClean="0">
                <a:solidFill>
                  <a:srgbClr val="FFFFFF"/>
                </a:solidFill>
                <a:latin typeface="Arial" panose="020B0604020202020204" pitchFamily="34" charset="0"/>
              </a:rPr>
              <a:t>    </a:t>
            </a:r>
            <a:r>
              <a:rPr lang="vi-VN" sz="3600" dirty="0" smtClean="0">
                <a:solidFill>
                  <a:srgbClr val="FFFFFF"/>
                </a:solidFill>
                <a:latin typeface="Arial" panose="020B0604020202020204" pitchFamily="34" charset="0"/>
              </a:rPr>
              <a:t>Thầy </a:t>
            </a:r>
            <a:r>
              <a:rPr lang="vi-VN" sz="3600" dirty="0">
                <a:solidFill>
                  <a:srgbClr val="FFFFFF"/>
                </a:solidFill>
                <a:latin typeface="Arial" panose="020B0604020202020204" pitchFamily="34" charset="0"/>
              </a:rPr>
              <a:t>không trách An khi biết bạn chưa chuẩn bị bài vì bà bạn mới mất. Thầy an ủi An bằng việc xoa đầu rồi vỗ nhẹ lên vai An.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37880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Arial" panose="020B060402020202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50" y="4887176"/>
            <a:ext cx="1788289" cy="125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Averta Std CY" panose="00000500000000000000" pitchFamily="50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403" y="1879836"/>
            <a:ext cx="313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nặng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trĩu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3945" y="3429000"/>
            <a:ext cx="5744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nặng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trĩu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7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Averta Std CY" panose="00000500000000000000" pitchFamily="50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402" y="1879836"/>
            <a:ext cx="2359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nặng</a:t>
            </a:r>
            <a:r>
              <a:rPr lang="en-US" sz="4000" dirty="0">
                <a:solidFill>
                  <a:srgbClr val="FFFF00"/>
                </a:solidFill>
                <a:latin typeface="Averta Std CY" panose="00000500000000000000" pitchFamily="50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Averta Std CY" panose="00000500000000000000" pitchFamily="50" charset="0"/>
              </a:rPr>
              <a:t>trĩu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2160" y="1879837"/>
            <a:ext cx="326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chuyện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3299" y="3780344"/>
            <a:ext cx="6525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kể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chuyện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2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317;p41"/>
          <p:cNvSpPr txBox="1">
            <a:spLocks/>
          </p:cNvSpPr>
          <p:nvPr/>
        </p:nvSpPr>
        <p:spPr>
          <a:xfrm>
            <a:off x="3553945" y="84866"/>
            <a:ext cx="5084111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verta Std CY" panose="00000500000000000000" pitchFamily="50" charset="0"/>
                <a:sym typeface="Gloria Hallelujah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Averta Std CY" panose="00000500000000000000" pitchFamily="50" charset="0"/>
              <a:sym typeface="Gloria Hallelujah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402" y="1879836"/>
            <a:ext cx="25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nặng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trĩu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2160" y="1879837"/>
            <a:ext cx="3267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</a:rPr>
              <a:t>chuyện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29840" y="1879836"/>
            <a:ext cx="2194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  <a:sym typeface="Arial"/>
              </a:rPr>
              <a:t>trìu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verta Std CY" panose="00000500000000000000" pitchFamily="50" charset="0"/>
                <a:cs typeface="Arial" panose="020B0604020202020204" pitchFamily="34" charset="0"/>
                <a:sym typeface="Arial"/>
              </a:rPr>
              <a:t>mến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verta Std CY" panose="00000500000000000000" pitchFamily="50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3299" y="3780344"/>
            <a:ext cx="6525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trìu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rta Std CY" panose="00000500000000000000" pitchFamily="50" charset="0"/>
              </a:rPr>
              <a:t>mến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3" grpId="1"/>
    </p:bld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357</Words>
  <Application>Microsoft Office PowerPoint</Application>
  <PresentationFormat>Custom</PresentationFormat>
  <Paragraphs>79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PPT定制1801380800</vt:lpstr>
      <vt:lpstr>4_Office 主题​​</vt:lpstr>
      <vt:lpstr>Khởi động</vt:lpstr>
      <vt:lpstr>Hoạt động</vt:lpstr>
      <vt:lpstr>9_www.33ppt.com</vt:lpstr>
      <vt:lpstr>2_Khởi động</vt:lpstr>
      <vt:lpstr>2_Office 主题</vt:lpstr>
      <vt:lpstr>1_Hoạt động</vt:lpstr>
      <vt:lpstr>10_www.33ppt.com</vt:lpstr>
      <vt:lpstr>2_第一PPT，www.1ppt.com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HP</cp:lastModifiedBy>
  <cp:revision>269</cp:revision>
  <dcterms:created xsi:type="dcterms:W3CDTF">2021-05-25T14:46:27Z</dcterms:created>
  <dcterms:modified xsi:type="dcterms:W3CDTF">2021-12-05T07:25:54Z</dcterms:modified>
</cp:coreProperties>
</file>